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handoutMasterIdLst>
    <p:handoutMasterId r:id="rId16"/>
  </p:handoutMasterIdLst>
  <p:sldIdLst>
    <p:sldId id="272" r:id="rId2"/>
    <p:sldId id="257" r:id="rId3"/>
    <p:sldId id="261" r:id="rId4"/>
    <p:sldId id="262" r:id="rId5"/>
    <p:sldId id="264" r:id="rId6"/>
    <p:sldId id="268" r:id="rId7"/>
    <p:sldId id="265" r:id="rId8"/>
    <p:sldId id="266" r:id="rId9"/>
    <p:sldId id="267" r:id="rId10"/>
    <p:sldId id="273" r:id="rId11"/>
    <p:sldId id="274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125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pPr/>
              <a:t>26/09/2021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pPr/>
              <a:t>26/09/2021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1" y="3625236"/>
            <a:ext cx="238293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3" y="421437"/>
            <a:ext cx="1228725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3" y="421437"/>
            <a:ext cx="1228725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1" y="203951"/>
            <a:ext cx="1228725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3" y="421437"/>
            <a:ext cx="1228725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6" y="352425"/>
            <a:ext cx="85725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0" y="3625236"/>
            <a:ext cx="2382935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0" y="3625236"/>
            <a:ext cx="2382935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0" y="3625236"/>
            <a:ext cx="2382935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619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3751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0" y="4253886"/>
            <a:ext cx="2382935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8558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019301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0" y="2348886"/>
            <a:ext cx="2382935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04808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95676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0" y="4196736"/>
            <a:ext cx="2382935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07" y="5940393"/>
            <a:ext cx="1228725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3" y="421437"/>
            <a:ext cx="1228725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pPr/>
              <a:t>26/09/2021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Stevan Čanović, Aleksa Knežević</a:t>
            </a:r>
          </a:p>
          <a:p>
            <a:r>
              <a:rPr lang="sr-Latn-RS" dirty="0"/>
              <a:t>Crnogorski elektroprenosni sistem AD Podgorica</a:t>
            </a:r>
            <a:endParaRPr lang="en-NZ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453469" y="120459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rgbClr val="FFFF00"/>
                </a:solidFill>
              </a:rPr>
              <a:t>7. SAVJETOVANJE CG KO CIGRE, 28-30.09.2021, BEČIĆI</a:t>
            </a:r>
            <a:endParaRPr lang="en-NZ" sz="1800" dirty="0">
              <a:solidFill>
                <a:srgbClr val="FFFF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096" y="1961135"/>
            <a:ext cx="8213125" cy="852221"/>
          </a:xfrm>
        </p:spPr>
        <p:txBody>
          <a:bodyPr>
            <a:noAutofit/>
          </a:bodyPr>
          <a:lstStyle/>
          <a:p>
            <a:r>
              <a:rPr lang="sr-Latn-RS" sz="2400" dirty="0"/>
              <a:t>PRIMJENA UREĐAJA ZA KONTROLISANO UKLJUČENJE I UTICAJ NA PRODUŽENJE ŽIVOTNOG VIJEKA PREKIDAČA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5014-5830-481A-ABD2-6E922CC2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ME" sz="1800" dirty="0"/>
              <a:t>Stanje mlaznice prekidača bez i sa primjenom CSD-a</a:t>
            </a:r>
            <a:endParaRPr lang="en-GB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DF9F81-F447-4D42-A351-82852B06D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40600"/>
            <a:ext cx="73247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0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83B38-1291-44A2-8DCE-B95B81FB9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2057400"/>
            <a:ext cx="6953250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6C940-02ED-413B-975F-FC5BEE37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ME" sz="1800" dirty="0"/>
              <a:t>Stanje mlaznice prekidača bez i sa primjenom CSD-a</a:t>
            </a:r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103C6-0287-42BB-B27F-9FF305DA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6209472" cy="435133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1600" dirty="0">
                <a:solidFill>
                  <a:schemeClr val="accent2"/>
                </a:solidFill>
              </a:rPr>
              <a:t>Obije prikazane fotofrafije se odnose na prekidač koji je primjenjen u polju VSR-a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9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630048"/>
            <a:ext cx="7161003" cy="515089"/>
          </a:xfrm>
        </p:spPr>
        <p:txBody>
          <a:bodyPr>
            <a:normAutofit/>
          </a:bodyPr>
          <a:lstStyle/>
          <a:p>
            <a:r>
              <a:rPr lang="sr-Latn-RS" sz="2400" dirty="0"/>
              <a:t>ZAKLJUČAK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1" y="1145137"/>
            <a:ext cx="6199532" cy="55889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Latn-RS" sz="1600" dirty="0">
                <a:solidFill>
                  <a:schemeClr val="accent1"/>
                </a:solidFill>
              </a:rPr>
              <a:t>Cilja rada je prikaz benefita koje sa sobom nosi primjena CSD-a i rad je koncipiran kao opšti slučaj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RS" sz="1600" dirty="0">
                <a:solidFill>
                  <a:schemeClr val="accent1"/>
                </a:solidFill>
              </a:rPr>
              <a:t>U okviru CGES-a planira se ugradnja VSR-a snage 250 MVAr gdje će primjena CSD-a biti obavezna kako u cilju štićenja samog prekidača tako i u cilju zaštite VSR-a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RS" sz="1600" dirty="0">
                <a:solidFill>
                  <a:schemeClr val="accent1"/>
                </a:solidFill>
              </a:rPr>
              <a:t>Nakon ugradnje VSR-a stećiće se mogućnosti dorade teme sa iskustvima stiečenim u CGES-u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3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418" y="3107617"/>
            <a:ext cx="7886700" cy="1884417"/>
          </a:xfrm>
        </p:spPr>
        <p:txBody>
          <a:bodyPr>
            <a:normAutofit/>
          </a:bodyPr>
          <a:lstStyle/>
          <a:p>
            <a:pPr algn="ctr"/>
            <a:r>
              <a:rPr lang="sr-Latn-RS" dirty="0"/>
              <a:t>Hvala na pažnji / Thank </a:t>
            </a:r>
            <a:r>
              <a:rPr lang="en-US" dirty="0"/>
              <a:t>you for your attention</a:t>
            </a:r>
            <a:br>
              <a:rPr lang="sr-Latn-R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2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055" y="1313712"/>
            <a:ext cx="7886700" cy="745828"/>
          </a:xfrm>
        </p:spPr>
        <p:txBody>
          <a:bodyPr/>
          <a:lstStyle/>
          <a:p>
            <a:r>
              <a:rPr lang="sr-Latn-RS" dirty="0"/>
              <a:t>UVOD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55" y="2001328"/>
            <a:ext cx="6284451" cy="47684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accent1"/>
                </a:solidFill>
              </a:rPr>
              <a:t>Sve veća potreba za električnom energijom ( prelazak sa upotrebe fosilnih goriva na električnu energiju)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accent1"/>
                </a:solidFill>
              </a:rPr>
              <a:t>Veliki upliv obnovljivih izvora energije ( potrebna veća instalisana snaga u cilju supstitucije izvora koji za pogonsko gorivo koriste neobnovljive izvore energije)</a:t>
            </a:r>
            <a:endParaRPr lang="sr-Latn-R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accent1"/>
                </a:solidFill>
              </a:rPr>
              <a:t>Česta upotreba kompenzacionih uređaja kod 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accent1"/>
                </a:solidFill>
              </a:rPr>
              <a:t>Česte manipulacije sa prekidačkom opremom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111833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0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1071976"/>
            <a:ext cx="6177593" cy="745828"/>
          </a:xfrm>
        </p:spPr>
        <p:txBody>
          <a:bodyPr>
            <a:noAutofit/>
          </a:bodyPr>
          <a:lstStyle/>
          <a:p>
            <a:r>
              <a:rPr lang="sr-Latn-ME" sz="1600" b="1" dirty="0"/>
              <a:t>Prekidači snage</a:t>
            </a:r>
            <a:endParaRPr lang="en-US" sz="16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804AB-FFAF-4342-8FC6-D939F4EB7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1976"/>
            <a:ext cx="7886700" cy="4674288"/>
          </a:xfrm>
        </p:spPr>
        <p:txBody>
          <a:bodyPr/>
          <a:lstStyle/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ME" sz="1600" b="1" dirty="0">
                <a:solidFill>
                  <a:schemeClr val="accent2"/>
                </a:solidFill>
              </a:rPr>
              <a:t>Element koji se koristi za prekidanje struje u redovnom </a:t>
            </a:r>
          </a:p>
          <a:p>
            <a:pPr marL="0" indent="0">
              <a:buNone/>
            </a:pPr>
            <a:r>
              <a:rPr lang="sr-Latn-ME" sz="1600" b="1" dirty="0">
                <a:solidFill>
                  <a:schemeClr val="accent2"/>
                </a:solidFill>
              </a:rPr>
              <a:t>pogonu kao i u slučajevima kvara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ME" sz="1600" b="1" dirty="0">
                <a:solidFill>
                  <a:schemeClr val="accent2"/>
                </a:solidFill>
              </a:rPr>
              <a:t>SF6 tehnika danas dominantna zbog evidentnih </a:t>
            </a:r>
          </a:p>
          <a:p>
            <a:pPr marL="0" indent="0">
              <a:buNone/>
            </a:pPr>
            <a:r>
              <a:rPr lang="sr-Latn-ME" sz="1600" b="1" dirty="0">
                <a:solidFill>
                  <a:schemeClr val="accent2"/>
                </a:solidFill>
              </a:rPr>
              <a:t> mnogostrukih prednosti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ME" sz="1600" b="1" dirty="0">
                <a:solidFill>
                  <a:schemeClr val="accent2"/>
                </a:solidFill>
              </a:rPr>
              <a:t>Specifikacija prekidača zavisi od predviđenih uslova rada o čemu je </a:t>
            </a:r>
          </a:p>
          <a:p>
            <a:pPr marL="0" indent="0">
              <a:buNone/>
            </a:pPr>
            <a:r>
              <a:rPr lang="sr-Latn-ME" sz="1600" b="1" dirty="0">
                <a:solidFill>
                  <a:schemeClr val="accent2"/>
                </a:solidFill>
              </a:rPr>
              <a:t>neophodno voditi računa prilikom nabavke ( mehanička izdržljivost ( M1 i  M2 klase), pojava kapicitvinih struja ( C1 i C2 ), pojačana električna naprezanja ( E2)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ME" sz="1600" b="1" dirty="0">
                <a:solidFill>
                  <a:schemeClr val="accent2"/>
                </a:solidFill>
              </a:rPr>
              <a:t>Zahtjev : prekinuti struju prilikom prvog prolaska kroz nulu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ME" sz="1600" b="1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9A109-CA39-40BD-B770-D1C23F6FF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99" y="2039380"/>
            <a:ext cx="5543550" cy="4629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1071976"/>
            <a:ext cx="5996438" cy="745828"/>
          </a:xfrm>
        </p:spPr>
        <p:txBody>
          <a:bodyPr>
            <a:noAutofit/>
          </a:bodyPr>
          <a:lstStyle/>
          <a:p>
            <a:r>
              <a:rPr lang="sr-Latn-ME" sz="1600" dirty="0"/>
              <a:t>Presjek aktivnog dijela SF6 prekidača</a:t>
            </a:r>
            <a:endParaRPr lang="en-US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444843" y="18947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025" y="876758"/>
            <a:ext cx="5384524" cy="86259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 </a:t>
            </a:r>
            <a:r>
              <a:rPr lang="sr-Latn-RS" sz="1800" dirty="0"/>
              <a:t>Sklopni prenaponi - nastanak TRV / velike polazne struje</a:t>
            </a:r>
            <a:br>
              <a:rPr lang="sr-Latn-RS" sz="1600" dirty="0"/>
            </a:br>
            <a:br>
              <a:rPr lang="sr-Latn-RS" sz="1600" dirty="0"/>
            </a:br>
            <a:r>
              <a:rPr lang="sr-Latn-RS" sz="1600" dirty="0"/>
              <a:t>		</a:t>
            </a: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06D66-A3DD-471B-97E2-AB339EDB60E6}"/>
              </a:ext>
            </a:extLst>
          </p:cNvPr>
          <p:cNvSpPr txBox="1"/>
          <p:nvPr/>
        </p:nvSpPr>
        <p:spPr>
          <a:xfrm>
            <a:off x="457200" y="1739348"/>
            <a:ext cx="62119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ME" dirty="0">
                <a:solidFill>
                  <a:schemeClr val="accent2"/>
                </a:solidFill>
              </a:rPr>
              <a:t>Nastaju pri sklopnim operacijama i zavise od više faktora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ME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ME" dirty="0">
                <a:solidFill>
                  <a:schemeClr val="accent2"/>
                </a:solidFill>
              </a:rPr>
              <a:t>Od interesa prenaponi kao i visina polazne struje koji su nastali pri voljnim manipulacijama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ME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chemeClr val="accent2"/>
                </a:solidFill>
              </a:rPr>
              <a:t>Najčešći</a:t>
            </a:r>
            <a:r>
              <a:rPr lang="en-GB" dirty="0">
                <a:solidFill>
                  <a:schemeClr val="accent2"/>
                </a:solidFill>
              </a:rPr>
              <a:t>  </a:t>
            </a:r>
            <a:r>
              <a:rPr lang="en-GB" dirty="0" err="1">
                <a:solidFill>
                  <a:schemeClr val="accent2"/>
                </a:solidFill>
              </a:rPr>
              <a:t>sklopni</a:t>
            </a:r>
            <a:r>
              <a:rPr lang="en-GB" dirty="0">
                <a:solidFill>
                  <a:schemeClr val="accent2"/>
                </a:solidFill>
              </a:rPr>
              <a:t>  </a:t>
            </a:r>
            <a:r>
              <a:rPr lang="en-GB" dirty="0" err="1">
                <a:solidFill>
                  <a:schemeClr val="accent2"/>
                </a:solidFill>
              </a:rPr>
              <a:t>prenaponi</a:t>
            </a:r>
            <a:r>
              <a:rPr lang="en-GB" dirty="0">
                <a:solidFill>
                  <a:schemeClr val="accent2"/>
                </a:solidFill>
              </a:rPr>
              <a:t>  </a:t>
            </a:r>
            <a:r>
              <a:rPr lang="en-GB" dirty="0" err="1">
                <a:solidFill>
                  <a:schemeClr val="accent2"/>
                </a:solidFill>
              </a:rPr>
              <a:t>koji</a:t>
            </a:r>
            <a:r>
              <a:rPr lang="en-GB" dirty="0">
                <a:solidFill>
                  <a:schemeClr val="accent2"/>
                </a:solidFill>
              </a:rPr>
              <a:t>  se  </a:t>
            </a:r>
            <a:r>
              <a:rPr lang="en-GB" dirty="0" err="1">
                <a:solidFill>
                  <a:schemeClr val="accent2"/>
                </a:solidFill>
              </a:rPr>
              <a:t>susreću</a:t>
            </a:r>
            <a:r>
              <a:rPr lang="en-GB" dirty="0">
                <a:solidFill>
                  <a:schemeClr val="accent2"/>
                </a:solidFill>
              </a:rPr>
              <a:t>  u  </a:t>
            </a:r>
            <a:r>
              <a:rPr lang="en-GB" dirty="0" err="1">
                <a:solidFill>
                  <a:schemeClr val="accent2"/>
                </a:solidFill>
              </a:rPr>
              <a:t>sistemu</a:t>
            </a:r>
            <a:r>
              <a:rPr lang="en-GB" dirty="0">
                <a:solidFill>
                  <a:schemeClr val="accent2"/>
                </a:solidFill>
              </a:rPr>
              <a:t>  </a:t>
            </a:r>
            <a:r>
              <a:rPr lang="en-GB" dirty="0" err="1">
                <a:solidFill>
                  <a:schemeClr val="accent2"/>
                </a:solidFill>
              </a:rPr>
              <a:t>pri</a:t>
            </a:r>
            <a:r>
              <a:rPr lang="en-GB" dirty="0">
                <a:solidFill>
                  <a:schemeClr val="accent2"/>
                </a:solidFill>
              </a:rPr>
              <a:t>  </a:t>
            </a:r>
            <a:r>
              <a:rPr lang="en-GB" dirty="0" err="1">
                <a:solidFill>
                  <a:schemeClr val="accent2"/>
                </a:solidFill>
              </a:rPr>
              <a:t>redovnim</a:t>
            </a:r>
            <a:r>
              <a:rPr lang="en-GB" dirty="0">
                <a:solidFill>
                  <a:schemeClr val="accent2"/>
                </a:solidFill>
              </a:rPr>
              <a:t>  </a:t>
            </a:r>
            <a:r>
              <a:rPr lang="en-GB" dirty="0" err="1">
                <a:solidFill>
                  <a:schemeClr val="accent2"/>
                </a:solidFill>
              </a:rPr>
              <a:t>sklopnim</a:t>
            </a:r>
            <a:r>
              <a:rPr lang="en-GB" dirty="0">
                <a:solidFill>
                  <a:schemeClr val="accent2"/>
                </a:solidFill>
              </a:rPr>
              <a:t>  </a:t>
            </a:r>
            <a:r>
              <a:rPr lang="en-GB" dirty="0" err="1">
                <a:solidFill>
                  <a:schemeClr val="accent2"/>
                </a:solidFill>
              </a:rPr>
              <a:t>operacijama</a:t>
            </a:r>
            <a:r>
              <a:rPr lang="en-GB" dirty="0">
                <a:solidFill>
                  <a:schemeClr val="accent2"/>
                </a:solidFill>
              </a:rPr>
              <a:t>  </a:t>
            </a:r>
            <a:r>
              <a:rPr lang="en-GB" dirty="0" err="1">
                <a:solidFill>
                  <a:schemeClr val="accent2"/>
                </a:solidFill>
              </a:rPr>
              <a:t>nastaju</a:t>
            </a:r>
            <a:r>
              <a:rPr lang="en-GB" dirty="0">
                <a:solidFill>
                  <a:schemeClr val="accent2"/>
                </a:solidFill>
              </a:rPr>
              <a:t>  u  </a:t>
            </a:r>
            <a:r>
              <a:rPr lang="en-GB" dirty="0" err="1">
                <a:solidFill>
                  <a:schemeClr val="accent2"/>
                </a:solidFill>
              </a:rPr>
              <a:t>slučajevima</a:t>
            </a:r>
            <a:r>
              <a:rPr lang="en-GB" dirty="0">
                <a:solidFill>
                  <a:schemeClr val="accent2"/>
                </a:solidFill>
              </a:rPr>
              <a:t> : </a:t>
            </a:r>
            <a:endParaRPr lang="sr-Latn-ME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</a:rPr>
              <a:t>Isklapanja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trofaznog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opterećenog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voda</a:t>
            </a:r>
            <a:r>
              <a:rPr lang="en-GB" dirty="0">
                <a:solidFill>
                  <a:schemeClr val="accent2"/>
                </a:solidFill>
              </a:rPr>
              <a:t>   </a:t>
            </a:r>
            <a:endParaRPr lang="sr-Latn-ME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Uklapanja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neoptrećenog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voda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preko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transformatora</a:t>
            </a:r>
            <a:endParaRPr lang="sr-Latn-ME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</a:rPr>
              <a:t>Uklapanje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neopterećenog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voda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preko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većeg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broja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drugih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kablova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ili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vodova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endParaRPr lang="sr-Latn-ME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</a:rPr>
              <a:t>Isklapanje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malih</a:t>
            </a:r>
            <a:r>
              <a:rPr lang="en-GB" dirty="0">
                <a:solidFill>
                  <a:schemeClr val="accent2"/>
                </a:solidFill>
              </a:rPr>
              <a:t>  </a:t>
            </a:r>
            <a:r>
              <a:rPr lang="en-GB" dirty="0" err="1">
                <a:solidFill>
                  <a:schemeClr val="accent2"/>
                </a:solidFill>
              </a:rPr>
              <a:t>kapacitivnih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struja</a:t>
            </a:r>
            <a:r>
              <a:rPr lang="en-GB" dirty="0">
                <a:solidFill>
                  <a:schemeClr val="accent2"/>
                </a:solidFill>
              </a:rPr>
              <a:t>  (  </a:t>
            </a:r>
            <a:r>
              <a:rPr lang="en-GB" dirty="0" err="1">
                <a:solidFill>
                  <a:schemeClr val="accent2"/>
                </a:solidFill>
              </a:rPr>
              <a:t>isklapanje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dugih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neoperećenih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vodova</a:t>
            </a:r>
            <a:r>
              <a:rPr lang="en-GB" dirty="0">
                <a:solidFill>
                  <a:schemeClr val="accent2"/>
                </a:solidFill>
              </a:rPr>
              <a:t>, </a:t>
            </a:r>
            <a:r>
              <a:rPr lang="en-GB" dirty="0" err="1">
                <a:solidFill>
                  <a:schemeClr val="accent2"/>
                </a:solidFill>
              </a:rPr>
              <a:t>kondenzatorskih</a:t>
            </a:r>
            <a:r>
              <a:rPr lang="en-GB" dirty="0">
                <a:solidFill>
                  <a:schemeClr val="accent2"/>
                </a:solidFill>
              </a:rPr>
              <a:t>  </a:t>
            </a:r>
            <a:r>
              <a:rPr lang="en-GB" dirty="0" err="1">
                <a:solidFill>
                  <a:schemeClr val="accent2"/>
                </a:solidFill>
              </a:rPr>
              <a:t>baterija</a:t>
            </a:r>
            <a:r>
              <a:rPr lang="en-GB" dirty="0">
                <a:solidFill>
                  <a:schemeClr val="accent2"/>
                </a:solidFill>
              </a:rPr>
              <a:t>)</a:t>
            </a:r>
            <a:endParaRPr lang="sr-Latn-ME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</a:rPr>
              <a:t>Isklapanje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malih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induktivnih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struja</a:t>
            </a:r>
            <a:r>
              <a:rPr lang="en-GB" dirty="0">
                <a:solidFill>
                  <a:schemeClr val="accent2"/>
                </a:solidFill>
              </a:rPr>
              <a:t> ( </a:t>
            </a:r>
            <a:r>
              <a:rPr lang="en-GB" dirty="0" err="1">
                <a:solidFill>
                  <a:schemeClr val="accent2"/>
                </a:solidFill>
              </a:rPr>
              <a:t>isklapanje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prigušnica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ili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transformatora</a:t>
            </a:r>
            <a:r>
              <a:rPr lang="en-GB" dirty="0">
                <a:solidFill>
                  <a:schemeClr val="accent2"/>
                </a:solidFill>
              </a:rPr>
              <a:t> u </a:t>
            </a:r>
            <a:r>
              <a:rPr lang="en-GB" dirty="0" err="1">
                <a:solidFill>
                  <a:schemeClr val="accent2"/>
                </a:solidFill>
              </a:rPr>
              <a:t>praznom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r>
              <a:rPr lang="en-GB" dirty="0" err="1">
                <a:solidFill>
                  <a:schemeClr val="accent2"/>
                </a:solidFill>
              </a:rPr>
              <a:t>hodu</a:t>
            </a:r>
            <a:r>
              <a:rPr lang="en-GB" dirty="0">
                <a:solidFill>
                  <a:schemeClr val="accent2"/>
                </a:solidFill>
              </a:rPr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70640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119153"/>
            <a:ext cx="6010689" cy="74582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ME" sz="1800" dirty="0"/>
              <a:t>Uređaji za kontrolisani uklop/isklop ( CSD – control switching devices)</a:t>
            </a: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378CCB-0F82-433E-89A4-30C0FDFF84B7}"/>
              </a:ext>
            </a:extLst>
          </p:cNvPr>
          <p:cNvSpPr txBox="1"/>
          <p:nvPr/>
        </p:nvSpPr>
        <p:spPr>
          <a:xfrm>
            <a:off x="628650" y="2047461"/>
            <a:ext cx="60106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ME" dirty="0">
                <a:solidFill>
                  <a:schemeClr val="accent2"/>
                </a:solidFill>
              </a:rPr>
              <a:t>Značajno smanjuju električna i dinamička  naprezanja kako prekidača snage tako i elementa u pripadajućem polju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ME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ME" dirty="0">
                <a:solidFill>
                  <a:schemeClr val="accent2"/>
                </a:solidFill>
              </a:rPr>
              <a:t>Princip djelovanja se zasniva na mehaničkoj kontroli operacije uklopa/isklopa u odnosu na napone i struje tj. stanje sistema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ME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ME" dirty="0">
                <a:solidFill>
                  <a:schemeClr val="accent2"/>
                </a:solidFill>
              </a:rPr>
              <a:t>Optimalan trenutka za manipulaciju sa najmanjim štetnim posljedicama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1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71268" y="5693826"/>
            <a:ext cx="7886700" cy="647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21F48A-99CE-4CCF-BE25-2B22DAA9C371}"/>
                  </a:ext>
                </a:extLst>
              </p:cNvPr>
              <p:cNvSpPr txBox="1"/>
              <p:nvPr/>
            </p:nvSpPr>
            <p:spPr>
              <a:xfrm>
                <a:off x="646043" y="914400"/>
                <a:ext cx="6351105" cy="5522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sr-Latn-ME" dirty="0">
                    <a:solidFill>
                      <a:schemeClr val="accent2"/>
                    </a:solidFill>
                  </a:rPr>
                  <a:t>Vrijeme izdavanja komande se određuje na osnovu izraza: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sr-Latn-ME" dirty="0">
                  <a:solidFill>
                    <a:schemeClr val="accent2"/>
                  </a:solidFill>
                </a:endParaRPr>
              </a:p>
              <a:p>
                <a:r>
                  <a:rPr lang="sr-Latn-ME" dirty="0">
                    <a:solidFill>
                      <a:schemeClr val="accent2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𝑑𝑗𝑒𝑙𝑜𝑣𝑎𝑛𝑗𝑎</m:t>
                        </m:r>
                      </m:sub>
                    </m:sSub>
                  </m:oMath>
                </a14:m>
                <a:r>
                  <a:rPr lang="sr-Latn-ME" dirty="0">
                    <a:solidFill>
                      <a:schemeClr val="accent2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𝑛𝑜𝑚𝑖𝑛𝑎𝑙𝑛𝑜</m:t>
                        </m:r>
                      </m:sub>
                    </m:sSub>
                  </m:oMath>
                </a14:m>
                <a:r>
                  <a:rPr lang="sr-Latn-ME" dirty="0">
                    <a:solidFill>
                      <a:schemeClr val="accent2"/>
                    </a:solidFill>
                  </a:rPr>
                  <a:t> + </a:t>
                </a:r>
                <a:r>
                  <a:rPr lang="en-GB" dirty="0">
                    <a:solidFill>
                      <a:schemeClr val="accent2"/>
                    </a:solidFill>
                  </a:rPr>
                  <a:t>Δ</a:t>
                </a:r>
                <a:r>
                  <a:rPr lang="sr-Latn-ME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𝑝𝑟𝑒𝑑𝑣𝑖</m:t>
                        </m:r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𝑒𝑛𝑜</m:t>
                        </m:r>
                      </m:sub>
                    </m:sSub>
                  </m:oMath>
                </a14:m>
                <a:r>
                  <a:rPr lang="sr-Latn-ME" dirty="0">
                    <a:solidFill>
                      <a:schemeClr val="accent2"/>
                    </a:solidFill>
                  </a:rPr>
                  <a:t> + </a:t>
                </a:r>
                <a:r>
                  <a:rPr lang="en-GB" dirty="0">
                    <a:solidFill>
                      <a:schemeClr val="accent2"/>
                    </a:solidFill>
                  </a:rPr>
                  <a:t>Δ</a:t>
                </a:r>
                <a:r>
                  <a:rPr lang="sr-Latn-ME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𝑠𝑡𝑎𝑡𝑖𝑠𝑡𝑖</m:t>
                        </m:r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𝑘𝑜</m:t>
                        </m:r>
                      </m:sub>
                    </m:sSub>
                  </m:oMath>
                </a14:m>
                <a:endParaRPr lang="sr-Latn-ME" dirty="0">
                  <a:solidFill>
                    <a:schemeClr val="accent2"/>
                  </a:solidFill>
                </a:endParaRPr>
              </a:p>
              <a:p>
                <a:endParaRPr lang="sr-Latn-ME" dirty="0">
                  <a:solidFill>
                    <a:schemeClr val="accent2"/>
                  </a:solidFill>
                </a:endParaRPr>
              </a:p>
              <a:p>
                <a:r>
                  <a:rPr lang="sr-Latn-ME" dirty="0">
                    <a:solidFill>
                      <a:schemeClr val="accent2"/>
                    </a:solidFill>
                  </a:rPr>
                  <a:t> </a:t>
                </a:r>
                <a:r>
                  <a:rPr lang="en-GB" dirty="0">
                    <a:solidFill>
                      <a:schemeClr val="accent2"/>
                    </a:solidFill>
                  </a:rPr>
                  <a:t>Δ</a:t>
                </a:r>
                <a:r>
                  <a:rPr lang="sr-Latn-ME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M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𝑝𝑟𝑒𝑑𝑣𝑖</m:t>
                        </m:r>
                        <m:r>
                          <a:rPr lang="sr-Latn-M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  <m:r>
                          <a:rPr lang="sr-Latn-M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𝑒𝑛𝑜</m:t>
                        </m:r>
                      </m:sub>
                    </m:sSub>
                  </m:oMath>
                </a14:m>
                <a:r>
                  <a:rPr lang="sr-Latn-ME" dirty="0">
                    <a:solidFill>
                      <a:schemeClr val="accent2"/>
                    </a:solidFill>
                  </a:rPr>
                  <a:t> = </a:t>
                </a:r>
                <a:r>
                  <a:rPr lang="en-GB" dirty="0">
                    <a:solidFill>
                      <a:schemeClr val="accent2"/>
                    </a:solidFill>
                  </a:rPr>
                  <a:t>Δ</a:t>
                </a:r>
                <a:r>
                  <a:rPr lang="sr-Latn-ME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𝑝𝑟𝑜𝑟𝑎</m:t>
                        </m:r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𝑢𝑛𝑎𝑡𝑜</m:t>
                        </m:r>
                      </m:sub>
                    </m:sSub>
                  </m:oMath>
                </a14:m>
                <a:r>
                  <a:rPr lang="sr-Latn-ME" dirty="0">
                    <a:solidFill>
                      <a:schemeClr val="accent2"/>
                    </a:solidFill>
                  </a:rPr>
                  <a:t> + </a:t>
                </a:r>
                <a:r>
                  <a:rPr lang="en-GB" dirty="0">
                    <a:solidFill>
                      <a:schemeClr val="accent2"/>
                    </a:solidFill>
                  </a:rPr>
                  <a:t>Δ</a:t>
                </a:r>
                <a:r>
                  <a:rPr lang="sr-Latn-ME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M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𝑘𝑙𝑖𝑧𝑛𝑜</m:t>
                        </m:r>
                      </m:sub>
                    </m:sSub>
                  </m:oMath>
                </a14:m>
                <a:endParaRPr lang="sr-Latn-ME" dirty="0">
                  <a:solidFill>
                    <a:schemeClr val="accent2"/>
                  </a:solidFill>
                </a:endParaRPr>
              </a:p>
              <a:p>
                <a:endParaRPr lang="sr-Latn-ME" sz="1400" dirty="0">
                  <a:solidFill>
                    <a:schemeClr val="accent2"/>
                  </a:solidFill>
                </a:endParaRPr>
              </a:p>
              <a:p>
                <a:r>
                  <a:rPr lang="en-GB" sz="1400" dirty="0" err="1">
                    <a:solidFill>
                      <a:schemeClr val="accent2"/>
                    </a:solidFill>
                  </a:rPr>
                  <a:t>gdje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je : </a:t>
                </a:r>
                <a:endParaRPr lang="sr-Latn-ME" sz="1400" dirty="0">
                  <a:solidFill>
                    <a:schemeClr val="accent2"/>
                  </a:solidFill>
                </a:endParaRPr>
              </a:p>
              <a:p>
                <a:r>
                  <a:rPr lang="en-GB" sz="1400" dirty="0" err="1">
                    <a:solidFill>
                      <a:schemeClr val="accent2"/>
                    </a:solidFill>
                  </a:rPr>
                  <a:t>Tdjelovanja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vrijeme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predviđeno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za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djelovanje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upotrebom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kontrolera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a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prethodi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izdavanju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komande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endParaRPr lang="sr-Latn-ME" sz="1400" dirty="0">
                  <a:solidFill>
                    <a:schemeClr val="accent2"/>
                  </a:solidFill>
                </a:endParaRPr>
              </a:p>
              <a:p>
                <a:r>
                  <a:rPr lang="en-GB" sz="1400" dirty="0">
                    <a:solidFill>
                      <a:schemeClr val="accent2"/>
                    </a:solidFill>
                  </a:rPr>
                  <a:t> </a:t>
                </a:r>
                <a:endParaRPr lang="sr-Latn-ME" sz="1400" dirty="0">
                  <a:solidFill>
                    <a:schemeClr val="accent2"/>
                  </a:solidFill>
                </a:endParaRPr>
              </a:p>
              <a:p>
                <a:pPr algn="just"/>
                <a:r>
                  <a:rPr lang="en-GB" sz="1400" dirty="0" err="1">
                    <a:solidFill>
                      <a:schemeClr val="accent2"/>
                    </a:solidFill>
                  </a:rPr>
                  <a:t>Tnomina</a:t>
                </a:r>
                <a:r>
                  <a:rPr lang="sr-Latn-ME" sz="1400" dirty="0">
                    <a:solidFill>
                      <a:schemeClr val="accent2"/>
                    </a:solidFill>
                  </a:rPr>
                  <a:t>lno srednje vrijeme trajanja uklopa/isklopa u normalnom  pogonu ( dobijeno od strane proizvođača prekidača snage) 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endParaRPr lang="sr-Latn-ME" sz="1400" dirty="0">
                  <a:solidFill>
                    <a:schemeClr val="accent2"/>
                  </a:solidFill>
                </a:endParaRPr>
              </a:p>
              <a:p>
                <a:pPr algn="just"/>
                <a:endParaRPr lang="sr-Latn-ME" sz="1400" dirty="0">
                  <a:solidFill>
                    <a:schemeClr val="accent2"/>
                  </a:solidFill>
                </a:endParaRPr>
              </a:p>
              <a:p>
                <a:pPr algn="just"/>
                <a:r>
                  <a:rPr lang="el-GR" sz="1400" dirty="0">
                    <a:solidFill>
                      <a:schemeClr val="accent2"/>
                    </a:solidFill>
                  </a:rPr>
                  <a:t>Δ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Tpredviđeno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u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vezi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sa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nominalnim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vremenom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uklopa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/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isklopa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(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dobijeno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od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strane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proizvođača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) </a:t>
                </a:r>
                <a:endParaRPr lang="sr-Latn-ME" sz="1400" dirty="0">
                  <a:solidFill>
                    <a:schemeClr val="accent2"/>
                  </a:solidFill>
                </a:endParaRPr>
              </a:p>
              <a:p>
                <a:pPr algn="just"/>
                <a:r>
                  <a:rPr lang="en-GB" sz="1400" dirty="0">
                    <a:solidFill>
                      <a:schemeClr val="accent2"/>
                    </a:solidFill>
                  </a:rPr>
                  <a:t> </a:t>
                </a:r>
                <a:r>
                  <a:rPr lang="el-GR" sz="1400" dirty="0">
                    <a:solidFill>
                      <a:schemeClr val="accent2"/>
                    </a:solidFill>
                  </a:rPr>
                  <a:t>Δ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Tstatističko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čisto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statistička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veličina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predstavlja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vrijeme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koje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kontroler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ne </a:t>
                </a:r>
                <a:r>
                  <a:rPr lang="sr-Latn-ME" sz="1400" dirty="0">
                    <a:solidFill>
                      <a:schemeClr val="accent2"/>
                    </a:solidFill>
                  </a:rPr>
                  <a:t>  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može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predvidjeti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(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rasipanje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u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odnosu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na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nominalno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vrijeme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uklopa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/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isklopa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)  </a:t>
                </a:r>
                <a:endParaRPr lang="sr-Latn-ME" sz="1400" dirty="0">
                  <a:solidFill>
                    <a:schemeClr val="accent2"/>
                  </a:solidFill>
                </a:endParaRPr>
              </a:p>
              <a:p>
                <a:pPr algn="just"/>
                <a:endParaRPr lang="sr-Latn-ME" sz="1400" dirty="0">
                  <a:solidFill>
                    <a:schemeClr val="accent2"/>
                  </a:solidFill>
                </a:endParaRPr>
              </a:p>
              <a:p>
                <a:pPr algn="just"/>
                <a:r>
                  <a:rPr lang="el-GR" sz="1400" dirty="0">
                    <a:solidFill>
                      <a:schemeClr val="accent2"/>
                    </a:solidFill>
                  </a:rPr>
                  <a:t>Δ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Tklizno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‐  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vrijeme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potrebno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za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adaptaciju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kontrolera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na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uslove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(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temperatura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,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vrijednost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kontrolnog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 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napona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 </a:t>
                </a:r>
                <a:r>
                  <a:rPr lang="en-GB" sz="1400" dirty="0" err="1">
                    <a:solidFill>
                      <a:schemeClr val="accent2"/>
                    </a:solidFill>
                  </a:rPr>
                  <a:t>itd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.)</a:t>
                </a:r>
                <a:endParaRPr lang="sr-Latn-ME" sz="1400" dirty="0">
                  <a:solidFill>
                    <a:schemeClr val="accent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GB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21F48A-99CE-4CCF-BE25-2B22DAA9C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43" y="914400"/>
                <a:ext cx="6351105" cy="5522153"/>
              </a:xfrm>
              <a:prstGeom prst="rect">
                <a:avLst/>
              </a:prstGeom>
              <a:blipFill>
                <a:blip r:embed="rId2"/>
                <a:stretch>
                  <a:fillRect l="-672" t="-552" r="-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28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FC5CFF-C63D-44E3-93F6-87C3BAFA6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2" y="2468217"/>
            <a:ext cx="7429500" cy="381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44061"/>
            <a:ext cx="6072809" cy="745828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r-Latn-ME" sz="1600" b="1" dirty="0"/>
              <a:t>Primjer uređaja za kontrolisani uklop/isklop (primjer  primjene na energetskom transforamtoru)</a:t>
            </a:r>
            <a:endParaRPr lang="en-US" sz="16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88702" y="2760414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00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28649" y="4570275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856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63212" y="851333"/>
            <a:ext cx="6436371" cy="81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r-Latn-ME" sz="1600" dirty="0"/>
              <a:t>Primjeri primjene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B073E-0BCD-46EB-A915-BBDABC4C1D6B}"/>
              </a:ext>
            </a:extLst>
          </p:cNvPr>
          <p:cNvSpPr txBox="1"/>
          <p:nvPr/>
        </p:nvSpPr>
        <p:spPr>
          <a:xfrm>
            <a:off x="248478" y="1669403"/>
            <a:ext cx="64363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accent2"/>
                </a:solidFill>
              </a:rPr>
              <a:t>Uklop/isklop šant rekatora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ME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accent2"/>
                </a:solidFill>
              </a:rPr>
              <a:t>Velike polazne struje pri uklopu ( zavisi od visine mrežnog napona)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ME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accent2"/>
                </a:solidFill>
              </a:rPr>
              <a:t>Pojava visokih napona pri isklapanju sa mreže ( prekidanje malih induktivnih struja)</a:t>
            </a:r>
          </a:p>
          <a:p>
            <a:endParaRPr lang="sr-Latn-ME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accent2"/>
                </a:solidFill>
              </a:rPr>
              <a:t>Simulacije rađene za potrebe ugradnje varijabilnog šant reaktora snage 150 MVAr i naznačenog napona 420 kV pokazuju da prilikom uklopa VSR-a polazne struje uzimaju vrijednost od 2.16 do 4.27 puta veće u odnosu na nominalne dok je ta vrijednost na nivou od 1.21 In sa primjenom uređaja za kontrolisani uklop.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accent2"/>
                </a:solidFill>
              </a:rPr>
              <a:t>Stanje sa naponima gotovo identično. U slučaju nepostojanja CSD-a zabilježeni sklopni naponi u intervalu od 791.6 kV ( snaga isklapanja 150 MVAr) do 923.7 kV ( 80 MVAr). Primjenom CSD-a ove vrijednosti su značajno smanjene.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5529628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937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Wingdings</vt:lpstr>
      <vt:lpstr>Thème Office</vt:lpstr>
      <vt:lpstr>PRIMJENA UREĐAJA ZA KONTROLISANO UKLJUČENJE I UTICAJ NA PRODUŽENJE ŽIVOTNOG VIJEKA PREKIDAČA</vt:lpstr>
      <vt:lpstr>UVOD</vt:lpstr>
      <vt:lpstr>Prekidači snage</vt:lpstr>
      <vt:lpstr>Presjek aktivnog dijela SF6 prekidača</vt:lpstr>
      <vt:lpstr> Sklopni prenaponi - nastanak TRV / velike polazne struje    </vt:lpstr>
      <vt:lpstr>Uređaji za kontrolisani uklop/isklop ( CSD – control switching devices)</vt:lpstr>
      <vt:lpstr>PowerPoint Presentation</vt:lpstr>
      <vt:lpstr>Primjer uređaja za kontrolisani uklop/isklop (primjer  primjene na energetskom transforamtoru)</vt:lpstr>
      <vt:lpstr>PowerPoint Presentation</vt:lpstr>
      <vt:lpstr>Stanje mlaznice prekidača bez i sa primjenom CSD-a</vt:lpstr>
      <vt:lpstr>Stanje mlaznice prekidača bez i sa primjenom CSD-a</vt:lpstr>
      <vt:lpstr>ZAKLJUČAK</vt:lpstr>
      <vt:lpstr>Hvala na pažnji / Thank you for your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NIno</dc:creator>
  <cp:lastModifiedBy>Stevan Canovic</cp:lastModifiedBy>
  <cp:revision>55</cp:revision>
  <dcterms:created xsi:type="dcterms:W3CDTF">2018-08-21T10:05:07Z</dcterms:created>
  <dcterms:modified xsi:type="dcterms:W3CDTF">2021-09-26T11:13:36Z</dcterms:modified>
</cp:coreProperties>
</file>